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0" r:id="rId4"/>
  </p:sldMasterIdLst>
  <p:notesMasterIdLst>
    <p:notesMasterId r:id="rId20"/>
  </p:notesMasterIdLst>
  <p:sldIdLst>
    <p:sldId id="256" r:id="rId5"/>
    <p:sldId id="270" r:id="rId6"/>
    <p:sldId id="267" r:id="rId7"/>
    <p:sldId id="273" r:id="rId8"/>
    <p:sldId id="265" r:id="rId9"/>
    <p:sldId id="271" r:id="rId10"/>
    <p:sldId id="264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53C5D-CD12-6D4C-A980-0612968271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167F0-0840-1348-BFE4-C6298BBC0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0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10"/>
          <p:cNvSpPr/>
          <p:nvPr/>
        </p:nvSpPr>
        <p:spPr>
          <a:xfrm>
            <a:off x="322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Oval 11"/>
          <p:cNvSpPr/>
          <p:nvPr/>
        </p:nvSpPr>
        <p:spPr>
          <a:xfrm>
            <a:off x="175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 12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Oval 13"/>
          <p:cNvSpPr/>
          <p:nvPr/>
        </p:nvSpPr>
        <p:spPr>
          <a:xfrm>
            <a:off x="7999412" y="-2373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  <p:sp>
        <p:nvSpPr>
          <p:cNvPr id="15" name="Oval 14"/>
          <p:cNvSpPr/>
          <p:nvPr/>
        </p:nvSpPr>
        <p:spPr>
          <a:xfrm>
            <a:off x="8609012" y="5874054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Freeform 5"/>
          <p:cNvSpPr>
            <a:spLocks noEditPoints="1"/>
          </p:cNvSpPr>
          <p:nvPr/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5D0B1B9-C7DF-F64A-B488-12B3D5090923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ZA"/>
          </a:p>
        </p:txBody>
      </p:sp>
      <p:sp>
        <p:nvSpPr>
          <p:cNvPr id="10" name="Rectangle 9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273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15A5A73-8E13-4E38-8362-0A09BA944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58861" y="478881"/>
            <a:ext cx="5582675" cy="5908526"/>
          </a:xfrm>
          <a:custGeom>
            <a:avLst/>
            <a:gdLst>
              <a:gd name="connsiteX0" fmla="*/ 10816 w 5582675"/>
              <a:gd name="connsiteY0" fmla="*/ 0 h 5908526"/>
              <a:gd name="connsiteX1" fmla="*/ 5582675 w 5582675"/>
              <a:gd name="connsiteY1" fmla="*/ 0 h 5908526"/>
              <a:gd name="connsiteX2" fmla="*/ 5582675 w 5582675"/>
              <a:gd name="connsiteY2" fmla="*/ 5908526 h 5908526"/>
              <a:gd name="connsiteX3" fmla="*/ 0 w 5582675"/>
              <a:gd name="connsiteY3" fmla="*/ 5908526 h 5908526"/>
              <a:gd name="connsiteX4" fmla="*/ 30693 w 5582675"/>
              <a:gd name="connsiteY4" fmla="*/ 5722836 h 5908526"/>
              <a:gd name="connsiteX5" fmla="*/ 223682 w 5582675"/>
              <a:gd name="connsiteY5" fmla="*/ 2921544 h 5908526"/>
              <a:gd name="connsiteX6" fmla="*/ 30693 w 5582675"/>
              <a:gd name="connsiteY6" fmla="*/ 120253 h 59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2675" h="5908526">
                <a:moveTo>
                  <a:pt x="10816" y="0"/>
                </a:moveTo>
                <a:lnTo>
                  <a:pt x="5582675" y="0"/>
                </a:lnTo>
                <a:lnTo>
                  <a:pt x="5582675" y="5908526"/>
                </a:lnTo>
                <a:lnTo>
                  <a:pt x="0" y="5908526"/>
                </a:lnTo>
                <a:lnTo>
                  <a:pt x="30693" y="5722836"/>
                </a:lnTo>
                <a:cubicBezTo>
                  <a:pt x="153771" y="4890115"/>
                  <a:pt x="223682" y="3935837"/>
                  <a:pt x="223682" y="2921544"/>
                </a:cubicBezTo>
                <a:cubicBezTo>
                  <a:pt x="223682" y="1907252"/>
                  <a:pt x="153771" y="952973"/>
                  <a:pt x="30693" y="120253"/>
                </a:cubicBezTo>
                <a:close/>
              </a:path>
            </a:pathLst>
          </a:custGeom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5200-74F0-9445-8847-A53AA9C11C7B}" type="datetime1">
              <a:rPr lang="en-US" smtClean="0"/>
              <a:t>8/13/2026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343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0BDD93-02DA-4B21-9556-FA8B9894F9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58861" y="478880"/>
            <a:ext cx="5582675" cy="5900239"/>
          </a:xfrm>
          <a:custGeom>
            <a:avLst/>
            <a:gdLst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0 w 5582675"/>
              <a:gd name="connsiteY4" fmla="*/ 0 h 5900239"/>
              <a:gd name="connsiteX0" fmla="*/ 3501 w 5586176"/>
              <a:gd name="connsiteY0" fmla="*/ 0 h 5900239"/>
              <a:gd name="connsiteX1" fmla="*/ 5586176 w 5586176"/>
              <a:gd name="connsiteY1" fmla="*/ 0 h 5900239"/>
              <a:gd name="connsiteX2" fmla="*/ 5586176 w 5586176"/>
              <a:gd name="connsiteY2" fmla="*/ 5900239 h 5900239"/>
              <a:gd name="connsiteX3" fmla="*/ 3501 w 5586176"/>
              <a:gd name="connsiteY3" fmla="*/ 5900239 h 5900239"/>
              <a:gd name="connsiteX4" fmla="*/ 0 w 5586176"/>
              <a:gd name="connsiteY4" fmla="*/ 3615600 h 5900239"/>
              <a:gd name="connsiteX5" fmla="*/ 3501 w 5586176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0 w 5582675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47299 w 5582675"/>
              <a:gd name="connsiteY5" fmla="*/ 24756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1173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5237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2675" h="5900239">
                <a:moveTo>
                  <a:pt x="0" y="0"/>
                </a:moveTo>
                <a:lnTo>
                  <a:pt x="5582675" y="0"/>
                </a:lnTo>
                <a:lnTo>
                  <a:pt x="5582675" y="5900239"/>
                </a:lnTo>
                <a:lnTo>
                  <a:pt x="0" y="5900239"/>
                </a:lnTo>
                <a:cubicBezTo>
                  <a:pt x="14285" y="5817931"/>
                  <a:pt x="34284" y="5741338"/>
                  <a:pt x="42854" y="5653315"/>
                </a:cubicBezTo>
                <a:cubicBezTo>
                  <a:pt x="145724" y="4908883"/>
                  <a:pt x="181919" y="4332092"/>
                  <a:pt x="220019" y="3442880"/>
                </a:cubicBezTo>
                <a:cubicBezTo>
                  <a:pt x="221712" y="2333747"/>
                  <a:pt x="182766" y="1285573"/>
                  <a:pt x="47299" y="247560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5200-74F0-9445-8847-A53AA9C11C7B}" type="datetime1">
              <a:rPr lang="en-US" smtClean="0"/>
              <a:t>8/13/2026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773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C1C-DA5E-F743-826B-CB70C940D4E6}" type="datetime1">
              <a:rPr lang="en-US" smtClean="0"/>
              <a:t>8/13/2026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7717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0E4C-E478-1D40-94DF-17D7429B053A}" type="datetime1">
              <a:rPr lang="en-US" smtClean="0"/>
              <a:t>8/13/2026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99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9061-1D22-724D-9508-7BAEAF287353}" type="datetime1">
              <a:rPr lang="en-US" smtClean="0"/>
              <a:t>8/13/2026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648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05E0F-8980-D24A-B2F9-0C7A13C6A6DE}" type="datetime1">
              <a:rPr lang="en-US" smtClean="0"/>
              <a:t>8/13/2026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922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41EE2-1449-2741-9D08-61623EFC2A0E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36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560-49B8-714F-A7F1-D946D3E64C23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819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237C-03C9-D843-906B-96D98C6B2D61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95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 as Icons 5X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480622-FB8F-493B-9965-971B07D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2913" y="1748812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Item</a:t>
            </a:r>
            <a:endParaRPr lang="en-ZA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C5BC223-8B87-4685-A901-71B07847E4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2913" y="256115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Item</a:t>
            </a:r>
            <a:endParaRPr lang="en-ZA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AE3DDF2-FC22-4381-9763-408FEF9648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2913" y="3373501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Item</a:t>
            </a:r>
            <a:endParaRPr lang="en-ZA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6170A2BF-28BF-4B27-B92D-B1423601B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2913" y="418584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Item</a:t>
            </a:r>
            <a:endParaRPr lang="en-ZA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DB1D08C-9D26-4EC5-B935-D6A265A2A6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2913" y="4998190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Item</a:t>
            </a:r>
            <a:endParaRPr lang="en-ZA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BD2BD-1F35-9841-A6BF-76BE540EE01F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DAF6ED-5E16-4D29-98B7-FB80DB3AAFE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870575" y="1840504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ZA" dirty="0"/>
              <a:t>Icon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8C305CB7-F303-430E-951A-7FC6F97062A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575" y="2652849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ZA" dirty="0"/>
              <a:t>Icon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84D427E5-ED69-4A46-A9B7-F4DC4466F32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0575" y="3465194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ZA" dirty="0"/>
              <a:t>Icon</a:t>
            </a:r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3DDA902F-61D6-4F1C-86C6-D1F5584AE8B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870575" y="4277539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ZA" dirty="0"/>
              <a:t>Icon</a:t>
            </a:r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D8B6871A-9C69-4437-A5AD-A0400BAF2C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70575" y="5089882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ZA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9625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Vertical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B8ACAEC3-8D8C-3848-8630-7A0DFF3F6116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CC12BEA0-F502-0646-A370-7ECF194608D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58C6160-632A-B540-A7E5-81F40CEC1FE7}"/>
              </a:ext>
            </a:extLst>
          </p:cNvPr>
          <p:cNvSpPr>
            <a:spLocks noChangeAspect="1"/>
          </p:cNvSpPr>
          <p:nvPr userDrawn="1"/>
        </p:nvSpPr>
        <p:spPr>
          <a:xfrm>
            <a:off x="6287247" y="370677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EB2FEBB6-C1E0-0D47-8CCC-05EE2F75659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2271" y="387367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215E544-9553-AC42-B5C3-F7AE9AD6D815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6E934A-C634-DF4D-992A-6E01917693AD}"/>
              </a:ext>
            </a:extLst>
          </p:cNvPr>
          <p:cNvSpPr>
            <a:spLocks noChangeAspect="1"/>
          </p:cNvSpPr>
          <p:nvPr userDrawn="1"/>
        </p:nvSpPr>
        <p:spPr>
          <a:xfrm>
            <a:off x="6289119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40A-5592-5744-BFD7-61B04D70BFE7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8E97E18E-0E31-B542-9578-D6E4DCD84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7602DDF7-46BD-6045-BDB0-45F47B0B6A9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</p:spTree>
    <p:extLst>
      <p:ext uri="{BB962C8B-B14F-4D97-AF65-F5344CB8AC3E}">
        <p14:creationId xmlns:p14="http://schemas.microsoft.com/office/powerpoint/2010/main" val="182046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86F73ED6-3B3B-5A45-912C-FCFD7D53593C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B5971407-B12A-EE45-895D-769807DFC76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6215321-76D7-AD41-B779-DE347C617DB3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3706777"/>
            <a:ext cx="1261872" cy="12618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E61684B2-1403-BD44-80B1-6A5C0D0A3C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4143" y="387367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799317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F711-7020-994E-A797-D04033A0CF12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413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con Bullet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2234226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2234226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2401122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240018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F711-7020-994E-A797-D04033A0CF12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3785996"/>
            <a:ext cx="2325688" cy="150345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3785996"/>
            <a:ext cx="2325688" cy="150345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6506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>
            <a:extLst>
              <a:ext uri="{FF2B5EF4-FFF2-40B4-BE49-F238E27FC236}">
                <a16:creationId xmlns:a16="http://schemas.microsoft.com/office/drawing/2014/main" id="{F625DE42-6A2A-D745-B1F8-2AF2793533BE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3981394"/>
            <a:ext cx="1042415" cy="10424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87D37E3-62A9-1F44-8520-EBED16BF1C0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35100" y="4123125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F8797D-AFBD-534A-AC82-DE2B7BAECE83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1932281"/>
            <a:ext cx="1042415" cy="10424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EFE809D2-16A3-B143-BC10-FEC397E62C6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35100" y="2074012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9370-372E-0846-B090-5E6EF97A3B62}" type="datetime1">
              <a:rPr lang="en-US" smtClean="0"/>
              <a:t>8/13/2026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9670" y="1840992"/>
            <a:ext cx="2095046" cy="122505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19533" y="1840992"/>
            <a:ext cx="2095046" cy="122505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9670" y="3891529"/>
            <a:ext cx="2095046" cy="1222144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9533" y="3891529"/>
            <a:ext cx="2095046" cy="1222144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dirty="0"/>
              <a:t>Edit bullet description</a:t>
            </a:r>
            <a:endParaRPr lang="en-ZA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963115-25B3-494B-9A13-AC92EFE94C09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1932281"/>
            <a:ext cx="1042415" cy="10424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3C759269-D6E6-2B41-8BEE-8B5AFB809B6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01494" y="2074012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3E569D5-DC38-7C46-95CD-ACFBFBF591A2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3981394"/>
            <a:ext cx="1042415" cy="10424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E8396DFD-D667-2648-9BE4-6237690F799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01494" y="4123125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Select Icon</a:t>
            </a:r>
          </a:p>
        </p:txBody>
      </p:sp>
    </p:spTree>
    <p:extLst>
      <p:ext uri="{BB962C8B-B14F-4D97-AF65-F5344CB8AC3E}">
        <p14:creationId xmlns:p14="http://schemas.microsoft.com/office/powerpoint/2010/main" val="292990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7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6ACA6CA-E140-824D-8E8B-5CC5036BDBAE}" type="datetime1">
              <a:rPr lang="en-US" smtClean="0"/>
              <a:pPr/>
              <a:t>8/13/2026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endParaRPr lang="en-ZA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9FF96B15-8338-45D5-A943-561235072D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39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59" r:id="rId4"/>
    <p:sldLayoutId id="2147483860" r:id="rId5"/>
    <p:sldLayoutId id="2147483861" r:id="rId6"/>
    <p:sldLayoutId id="2147483862" r:id="rId7"/>
    <p:sldLayoutId id="2147483864" r:id="rId8"/>
    <p:sldLayoutId id="2147483863" r:id="rId9"/>
    <p:sldLayoutId id="2147483858" r:id="rId10"/>
    <p:sldLayoutId id="2147483865" r:id="rId11"/>
    <p:sldLayoutId id="2147483844" r:id="rId12"/>
    <p:sldLayoutId id="2147483845" r:id="rId13"/>
    <p:sldLayoutId id="2147483846" r:id="rId14"/>
    <p:sldLayoutId id="2147483847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8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9.jpe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20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21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22.jpe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6.jp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62" y="-694112"/>
            <a:ext cx="9146709" cy="7083668"/>
          </a:xfrm>
          <a:prstGeom prst="rect">
            <a:avLst/>
          </a:prstGeom>
        </p:spPr>
      </p:pic>
      <p:sp>
        <p:nvSpPr>
          <p:cNvPr id="6" name="Title 5"/>
          <p:cNvSpPr txBox="1">
            <a:spLocks noGrp="1"/>
          </p:cNvSpPr>
          <p:nvPr>
            <p:ph type="ctrTitle"/>
          </p:nvPr>
        </p:nvSpPr>
        <p:spPr>
          <a:xfrm>
            <a:off x="1100718" y="4379173"/>
            <a:ext cx="8826500" cy="14112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ar-EG" sz="6000" dirty="0">
                <a:solidFill>
                  <a:schemeClr val="bg1"/>
                </a:solidFill>
                <a:cs typeface="+mj-cs"/>
              </a:rPr>
              <a:t>التفكير خارج الصندوق</a:t>
            </a:r>
            <a:endParaRPr lang="en-US" sz="6000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700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10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19" y="571611"/>
            <a:ext cx="8093298" cy="5992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1870" y="1919664"/>
            <a:ext cx="3419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EG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فسقط السور </a:t>
            </a:r>
            <a:r>
              <a:rPr lang="ar-EG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في مكانه ، وصعد الشعب إلى المدينة كل رجل مع وجهه ، وأخذوا المدينة</a:t>
            </a:r>
            <a:br>
              <a:rPr lang="ar-EG" sz="3600" dirty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ar-EG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 (يش 6 : 20)</a:t>
            </a:r>
          </a:p>
          <a:p>
            <a:pPr algn="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54497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11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6" y="20877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75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12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6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32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13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3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32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14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18" y="46655"/>
            <a:ext cx="9067800" cy="679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94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15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3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C2495D-630A-AF42-97CB-9B1D6372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pPr/>
              <a:t>2</a:t>
            </a:fld>
            <a:endParaRPr lang="en-ZA"/>
          </a:p>
        </p:txBody>
      </p:sp>
      <p:pic>
        <p:nvPicPr>
          <p:cNvPr id="14" name="Picture Placeholder 13" descr="Pencil">
            <a:extLst>
              <a:ext uri="{FF2B5EF4-FFF2-40B4-BE49-F238E27FC236}">
                <a16:creationId xmlns:a16="http://schemas.microsoft.com/office/drawing/2014/main" id="{19E134B0-C7E0-44A0-BADA-93C2019D09F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61725" y="2400300"/>
            <a:ext cx="930275" cy="930275"/>
          </a:xfrm>
        </p:spPr>
      </p:pic>
      <p:sp>
        <p:nvSpPr>
          <p:cNvPr id="9" name="Oval 8"/>
          <p:cNvSpPr/>
          <p:nvPr/>
        </p:nvSpPr>
        <p:spPr>
          <a:xfrm>
            <a:off x="6724091" y="1548939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  <a:scene3d>
            <a:camera prst="orthographicFront"/>
            <a:lightRig rig="sunse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724091" y="4440139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00087" y="4440138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49360" y="4441608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724091" y="2920538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200090" y="2920538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743498" y="2933730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43498" y="1550408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00088" y="1548939"/>
            <a:ext cx="764931" cy="764931"/>
          </a:xfrm>
          <a:prstGeom prst="ellipse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4125963" y="1931404"/>
            <a:ext cx="2980593" cy="28911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123033" y="1931404"/>
            <a:ext cx="44972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131825" y="1931404"/>
            <a:ext cx="4488473" cy="426573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123033" y="1931403"/>
            <a:ext cx="0" cy="426573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7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02B5742-D468-45B7-9156-641CD4D80A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5825" y="1052074"/>
            <a:ext cx="5665590" cy="168895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ct val="40000"/>
              </a:spcBef>
              <a:spcAft>
                <a:spcPct val="40000"/>
              </a:spcAft>
            </a:pPr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مجموعة الأفكار و الأفعال التى يطلق عليها المقبولة</a:t>
            </a:r>
            <a:br>
              <a:rPr lang="ar-EG" sz="32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 range of thought and action in a workplace that is deemed “acceptable”.</a:t>
            </a: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588723-F88E-4F02-B1A9-D1224233B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513" y="2287088"/>
            <a:ext cx="3438881" cy="2283824"/>
          </a:xfrm>
        </p:spPr>
        <p:txBody>
          <a:bodyPr>
            <a:normAutofit/>
          </a:bodyPr>
          <a:lstStyle/>
          <a:p>
            <a:pPr algn="ctr" rtl="1">
              <a:lnSpc>
                <a:spcPct val="90000"/>
              </a:lnSpc>
            </a:pP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</a:rPr>
              <a:t>ماذا</a:t>
            </a: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</a:rPr>
              <a:t>نقصد</a:t>
            </a: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  </a:t>
            </a: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</a:rPr>
              <a:t>بالصندوق</a:t>
            </a:r>
            <a:r>
              <a:rPr lang="ar-EG" sz="4400" b="1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..  </a:t>
            </a:r>
            <a:r>
              <a:rPr lang="ar-EG" sz="3200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   </a:t>
            </a:r>
            <a:br>
              <a:rPr lang="ar-EG" sz="32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What do we mean by “BOX”</a:t>
            </a:r>
            <a:endParaRPr lang="en-ZA" sz="18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D3AC9-532C-45CE-A886-41FE54A32E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45825" y="2881962"/>
            <a:ext cx="5665590" cy="1688950"/>
          </a:xfrm>
        </p:spPr>
        <p:txBody>
          <a:bodyPr>
            <a:normAutofit/>
          </a:bodyPr>
          <a:lstStyle/>
          <a:p>
            <a:pPr algn="ctr">
              <a:spcBef>
                <a:spcPct val="40000"/>
              </a:spcBef>
              <a:spcAft>
                <a:spcPct val="40000"/>
              </a:spcAft>
            </a:pPr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القيود التى تولدت من الثقافات و المنظمات لتحكم التصرفات</a:t>
            </a:r>
            <a:br>
              <a:rPr lang="ar-EG" sz="20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en-US" sz="1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Constraints developed by cultures and organizations to govern behavior.</a:t>
            </a:r>
            <a:endParaRPr lang="en-US" sz="1800" b="1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33E00-5119-4205-BD29-9D1A753BE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5825" y="4711850"/>
            <a:ext cx="5665590" cy="1688950"/>
          </a:xfrm>
        </p:spPr>
        <p:txBody>
          <a:bodyPr>
            <a:normAutofit/>
          </a:bodyPr>
          <a:lstStyle/>
          <a:p>
            <a:pPr algn="ctr">
              <a:spcBef>
                <a:spcPct val="40000"/>
              </a:spcBef>
              <a:spcAft>
                <a:spcPct val="40000"/>
              </a:spcAft>
            </a:pPr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المعايير و الاجراءات المهنية التى تحدد ما يسمى بأفضل الممارسات</a:t>
            </a:r>
            <a:br>
              <a:rPr lang="ar-EG" sz="2000" b="1" dirty="0">
                <a:latin typeface="Air Strip Arabic" panose="02000500000000000000" pitchFamily="2" charset="-78"/>
                <a:cs typeface="+mj-cs"/>
              </a:rPr>
            </a:br>
            <a:r>
              <a:rPr lang="en-US" sz="1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Professional standards and procedures determined to be “best  </a:t>
            </a:r>
            <a:r>
              <a:rPr lang="en-US" sz="18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ractices</a:t>
            </a:r>
            <a:r>
              <a:rPr lang="en-US" sz="1800" dirty="0">
                <a:latin typeface="Adobe Arabic" panose="02040503050201020203" pitchFamily="18" charset="-78"/>
                <a:cs typeface="Adobe Arabic" panose="02040503050201020203" pitchFamily="18" charset="-78"/>
              </a:rPr>
              <a:t>”.</a:t>
            </a:r>
            <a:endParaRPr lang="en-US" sz="1800" b="1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8CA6F-C72D-F944-B10D-0504BB66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87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 animBg="1"/>
      <p:bldP spid="4" grpId="0" uiExpand="1" build="p" animBg="1"/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7171099" y="3966957"/>
            <a:ext cx="2230017" cy="2230017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808650" y="3972742"/>
            <a:ext cx="2230017" cy="223001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082738" y="1268964"/>
            <a:ext cx="2230017" cy="223001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689893" y="1296955"/>
            <a:ext cx="2230017" cy="2230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4</a:t>
            </a:fld>
            <a:endParaRPr lang="en-ZA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33" y="0"/>
            <a:ext cx="6705600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027998" y="2402515"/>
            <a:ext cx="1855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Procedures</a:t>
            </a:r>
            <a:endParaRPr lang="en-US" sz="1100" b="1" dirty="0"/>
          </a:p>
        </p:txBody>
      </p:sp>
      <p:sp>
        <p:nvSpPr>
          <p:cNvPr id="16" name="Rectangle 15"/>
          <p:cNvSpPr/>
          <p:nvPr/>
        </p:nvSpPr>
        <p:spPr>
          <a:xfrm>
            <a:off x="7637921" y="2411963"/>
            <a:ext cx="1075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Culture</a:t>
            </a:r>
            <a:endParaRPr lang="en-US" sz="1000" b="1" dirty="0"/>
          </a:p>
        </p:txBody>
      </p:sp>
      <p:sp>
        <p:nvSpPr>
          <p:cNvPr id="17" name="Rectangle 16"/>
          <p:cNvSpPr/>
          <p:nvPr/>
        </p:nvSpPr>
        <p:spPr>
          <a:xfrm>
            <a:off x="10199940" y="5087751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Regulations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89674" y="5107212"/>
            <a:ext cx="1305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Policies</a:t>
            </a:r>
            <a:endParaRPr lang="ar-EG" sz="11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809275" y="1708947"/>
            <a:ext cx="1991251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400" b="1" dirty="0">
                <a:latin typeface="Air Strip Arabic" panose="02000500000000000000" pitchFamily="2" charset="-78"/>
                <a:cs typeface="+mj-cs"/>
              </a:rPr>
              <a:t>الاجراءات</a:t>
            </a:r>
            <a:endParaRPr lang="ar-EG" sz="2400" b="1" dirty="0">
              <a:latin typeface="Air Strip Arabic" panose="02000500000000000000" pitchFamily="2" charset="-78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18842" y="1736940"/>
            <a:ext cx="1314784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EG" sz="4400" b="1" dirty="0">
                <a:latin typeface="Air Strip Arabic" panose="02000500000000000000" pitchFamily="2" charset="-78"/>
                <a:cs typeface="+mj-cs"/>
              </a:rPr>
              <a:t>الثقافة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99954" y="4336972"/>
            <a:ext cx="1611339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400" b="1" dirty="0">
                <a:latin typeface="Air Strip Arabic" panose="02000500000000000000" pitchFamily="2" charset="-78"/>
                <a:cs typeface="+mj-cs"/>
              </a:rPr>
              <a:t>القوانين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05645" y="4495593"/>
            <a:ext cx="1912703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4400" b="1" dirty="0">
                <a:latin typeface="Air Strip Arabic" panose="02000500000000000000" pitchFamily="2" charset="-78"/>
                <a:cs typeface="+mj-cs"/>
              </a:rPr>
              <a:t>السياسات</a:t>
            </a:r>
          </a:p>
        </p:txBody>
      </p:sp>
    </p:spTree>
    <p:extLst>
      <p:ext uri="{BB962C8B-B14F-4D97-AF65-F5344CB8AC3E}">
        <p14:creationId xmlns:p14="http://schemas.microsoft.com/office/powerpoint/2010/main" val="42335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5934304" y="3518528"/>
            <a:ext cx="2995127" cy="299512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097049" y="3438944"/>
            <a:ext cx="2995127" cy="299512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 descr="decorative element">
            <a:extLst>
              <a:ext uri="{FF2B5EF4-FFF2-40B4-BE49-F238E27FC236}">
                <a16:creationId xmlns:a16="http://schemas.microsoft.com/office/drawing/2014/main" id="{8E502255-8BD2-43EF-A167-C5C8FB49F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DD2B4-B372-0144-9E8A-188A2C9B2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5</a:t>
            </a:fld>
            <a:endParaRPr lang="en-ZA"/>
          </a:p>
        </p:txBody>
      </p:sp>
      <p:sp>
        <p:nvSpPr>
          <p:cNvPr id="8" name="Oval 7"/>
          <p:cNvSpPr/>
          <p:nvPr/>
        </p:nvSpPr>
        <p:spPr>
          <a:xfrm>
            <a:off x="7403259" y="658131"/>
            <a:ext cx="2995127" cy="2995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954062" y="2197263"/>
            <a:ext cx="207300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/>
              <a:t>Boxes </a:t>
            </a:r>
            <a:r>
              <a:rPr lang="en-US" sz="2400" dirty="0"/>
              <a:t>protect</a:t>
            </a:r>
            <a:endParaRPr lang="ar-EG" sz="900" dirty="0"/>
          </a:p>
        </p:txBody>
      </p:sp>
      <p:sp>
        <p:nvSpPr>
          <p:cNvPr id="10" name="TextBox 9"/>
          <p:cNvSpPr txBox="1"/>
          <p:nvPr/>
        </p:nvSpPr>
        <p:spPr>
          <a:xfrm>
            <a:off x="9522648" y="5028416"/>
            <a:ext cx="240642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/>
              <a:t>Boxes </a:t>
            </a:r>
            <a:r>
              <a:rPr lang="en-US" sz="2800" dirty="0"/>
              <a:t>contain </a:t>
            </a:r>
            <a:endParaRPr lang="ar-EG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457256" y="5091048"/>
            <a:ext cx="192713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/>
              <a:t>Boxes convey</a:t>
            </a:r>
            <a:endParaRPr lang="ar-EG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39169" y="1547862"/>
            <a:ext cx="328437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الصناديق</a:t>
            </a:r>
            <a:r>
              <a:rPr lang="ar-EG" sz="900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sz="3600" b="1" dirty="0">
                <a:latin typeface="Air Strip Arabic" panose="02000500000000000000" pitchFamily="2" charset="-78"/>
                <a:cs typeface="+mj-cs"/>
              </a:rPr>
              <a:t>تحمى</a:t>
            </a:r>
            <a:endParaRPr lang="ar-EG" sz="900" b="1" dirty="0">
              <a:latin typeface="Air Strip Arabic" panose="02000500000000000000" pitchFamily="2" charset="-78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88079" y="4374765"/>
            <a:ext cx="240001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الصناديق</a:t>
            </a:r>
            <a:r>
              <a:rPr lang="ar-EG" sz="32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sz="3200" b="1" dirty="0">
                <a:latin typeface="Air Strip Arabic" panose="02000500000000000000" pitchFamily="2" charset="-78"/>
                <a:cs typeface="+mj-cs"/>
              </a:rPr>
              <a:t>تحتوى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9952" y="4301543"/>
            <a:ext cx="2271776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sz="3600" b="1" dirty="0">
                <a:latin typeface="Air Strip Arabic" panose="02000500000000000000" pitchFamily="2" charset="-78"/>
                <a:cs typeface="+mj-cs"/>
              </a:rPr>
              <a:t>الصناديق تنقل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8246" y="891625"/>
            <a:ext cx="9942716" cy="521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3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991878" y="1688841"/>
            <a:ext cx="5934269" cy="3844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825781" y="592351"/>
            <a:ext cx="2995127" cy="2995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F6B52-A20E-426B-B7E0-1B6AAB46C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657" y="2259619"/>
            <a:ext cx="3438881" cy="2283824"/>
          </a:xfrm>
        </p:spPr>
        <p:txBody>
          <a:bodyPr/>
          <a:lstStyle/>
          <a:p>
            <a:r>
              <a:rPr lang="ar-EG" sz="6000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و مع هذا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CF36D8C-67BC-C442-916E-35C3E53D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6</a:t>
            </a:fld>
            <a:endParaRPr lang="en-ZA"/>
          </a:p>
        </p:txBody>
      </p:sp>
      <p:sp>
        <p:nvSpPr>
          <p:cNvPr id="12" name="Rectangle 11"/>
          <p:cNvSpPr/>
          <p:nvPr/>
        </p:nvSpPr>
        <p:spPr>
          <a:xfrm>
            <a:off x="7216257" y="1257038"/>
            <a:ext cx="21048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6000" b="1" dirty="0">
                <a:latin typeface="Air Strip Arabic" panose="02000500000000000000" pitchFamily="2" charset="-78"/>
                <a:cs typeface="+mj-cs"/>
              </a:rPr>
              <a:t>يحد</a:t>
            </a:r>
            <a:br>
              <a:rPr lang="en-US" sz="60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en-US" sz="3200" dirty="0"/>
              <a:t>Confine</a:t>
            </a:r>
            <a:endParaRPr lang="ar-EG" sz="6000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994406" y="3401531"/>
            <a:ext cx="2995127" cy="2995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791479" y="3401531"/>
            <a:ext cx="2995127" cy="2995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575938" y="4367203"/>
            <a:ext cx="1768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4800" b="1" dirty="0">
                <a:latin typeface="Air Strip Arabic" panose="02000500000000000000" pitchFamily="2" charset="-78"/>
                <a:cs typeface="+mj-cs"/>
              </a:rPr>
              <a:t>يفصل</a:t>
            </a:r>
            <a:r>
              <a:rPr lang="ar-EG" sz="48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en-US" sz="2400" b="1" dirty="0"/>
              <a:t>separate</a:t>
            </a:r>
            <a:endParaRPr lang="ar-EG" sz="4800" b="1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501870" y="4252763"/>
            <a:ext cx="157434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5400" b="1" dirty="0">
                <a:latin typeface="Air Strip Arabic" panose="02000500000000000000" pitchFamily="2" charset="-78"/>
                <a:cs typeface="+mj-cs"/>
              </a:rPr>
              <a:t>يقيد</a:t>
            </a:r>
            <a:br>
              <a:rPr lang="en-US" sz="5400" b="1" dirty="0"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en-US" sz="2400" b="1" dirty="0"/>
              <a:t>constrain</a:t>
            </a:r>
            <a:endParaRPr lang="ar-EG" sz="5400" b="1" dirty="0">
              <a:latin typeface="Air Strip Arabic" panose="02000500000000000000" pitchFamily="2" charset="-78"/>
              <a:cs typeface="Air Strip Arabic" panose="02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304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/>
      <p:bldP spid="19" grpId="0" animBg="1"/>
      <p:bldP spid="20" grpId="0" animBg="1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decorative element">
            <a:extLst>
              <a:ext uri="{FF2B5EF4-FFF2-40B4-BE49-F238E27FC236}">
                <a16:creationId xmlns:a16="http://schemas.microsoft.com/office/drawing/2014/main" id="{8F1F545D-EFC6-4292-A41D-186A85833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E59E7-4ACA-354D-B7B9-2DF31F54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7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1015778" y="2917762"/>
            <a:ext cx="36760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6000" b="1" dirty="0">
                <a:solidFill>
                  <a:schemeClr val="bg1"/>
                </a:solidFill>
                <a:latin typeface="Air Strip Arabic" panose="02000500000000000000" pitchFamily="2" charset="-78"/>
                <a:cs typeface="+mj-cs"/>
              </a:rPr>
              <a:t>مش</a:t>
            </a:r>
            <a:r>
              <a:rPr lang="ar-EG" sz="6000" b="1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sz="6000" b="1" dirty="0">
                <a:solidFill>
                  <a:schemeClr val="bg1"/>
                </a:solidFill>
                <a:latin typeface="Air Strip Arabic" panose="02000500000000000000" pitchFamily="2" charset="-78"/>
                <a:cs typeface="+mj-cs"/>
              </a:rPr>
              <a:t>لازم</a:t>
            </a:r>
            <a:r>
              <a:rPr lang="ar-EG" sz="6000" b="1" dirty="0">
                <a:solidFill>
                  <a:schemeClr val="bg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sz="6000" b="1" dirty="0">
                <a:solidFill>
                  <a:schemeClr val="bg1"/>
                </a:solidFill>
                <a:latin typeface="Air Strip Arabic" panose="02000500000000000000" pitchFamily="2" charset="-78"/>
                <a:cs typeface="+mj-cs"/>
              </a:rPr>
              <a:t>تفكر</a:t>
            </a:r>
            <a:endParaRPr lang="en-US" sz="6000" dirty="0">
              <a:cs typeface="+mj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168882" y="1199554"/>
            <a:ext cx="2901820" cy="272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الخوف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من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التغيير</a:t>
            </a:r>
            <a:br>
              <a:rPr lang="en-US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</a:br>
            <a:r>
              <a:rPr lang="en-US" b="1" dirty="0">
                <a:solidFill>
                  <a:schemeClr val="tx1"/>
                </a:solidFill>
              </a:rPr>
              <a:t>Fear of change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55567" y="1199554"/>
            <a:ext cx="2901820" cy="272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التقليدية</a:t>
            </a:r>
            <a:endParaRPr lang="en-US" sz="1600" b="1" dirty="0">
              <a:solidFill>
                <a:schemeClr val="tx1"/>
              </a:solidFill>
              <a:latin typeface="Air Strip Arabic" panose="02000500000000000000" pitchFamily="2" charset="-78"/>
              <a:cs typeface="+mj-cs"/>
            </a:endParaRPr>
          </a:p>
          <a:p>
            <a:r>
              <a:rPr lang="en-US" b="1" dirty="0">
                <a:solidFill>
                  <a:schemeClr val="tx1"/>
                </a:solidFill>
              </a:rPr>
              <a:t>Conventionality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9168882" y="4017970"/>
            <a:ext cx="2901820" cy="272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اللعب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فى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المضمون</a:t>
            </a:r>
            <a:endParaRPr lang="en-US" b="1" dirty="0">
              <a:solidFill>
                <a:schemeClr val="tx1"/>
              </a:solidFill>
              <a:latin typeface="Air Strip Arabic" panose="02000500000000000000" pitchFamily="2" charset="-78"/>
              <a:cs typeface="+mj-cs"/>
            </a:endParaRPr>
          </a:p>
          <a:p>
            <a:r>
              <a:rPr lang="en-US" b="1" dirty="0">
                <a:solidFill>
                  <a:schemeClr val="tx1"/>
                </a:solidFill>
              </a:rPr>
              <a:t>Playing it safe</a:t>
            </a:r>
          </a:p>
        </p:txBody>
      </p:sp>
      <p:sp>
        <p:nvSpPr>
          <p:cNvPr id="14" name="Oval 13"/>
          <p:cNvSpPr/>
          <p:nvPr/>
        </p:nvSpPr>
        <p:spPr>
          <a:xfrm>
            <a:off x="6055567" y="4021490"/>
            <a:ext cx="2901820" cy="2724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الطريقة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Air Strip Arabic" panose="02000500000000000000" pitchFamily="2" charset="-78"/>
              </a:rPr>
              <a:t> </a:t>
            </a:r>
            <a:r>
              <a:rPr lang="ar-EG" b="1" dirty="0">
                <a:solidFill>
                  <a:schemeClr val="tx1"/>
                </a:solidFill>
                <a:latin typeface="Air Strip Arabic" panose="02000500000000000000" pitchFamily="2" charset="-78"/>
                <a:cs typeface="+mj-cs"/>
              </a:rPr>
              <a:t>المعتادة</a:t>
            </a:r>
            <a:endParaRPr lang="en-US" sz="1600" b="1" dirty="0">
              <a:solidFill>
                <a:schemeClr val="tx1"/>
              </a:solidFill>
              <a:latin typeface="Air Strip Arabic" panose="02000500000000000000" pitchFamily="2" charset="-78"/>
              <a:cs typeface="+mj-cs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The way it’s always been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2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8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85" y="452627"/>
            <a:ext cx="8159503" cy="59527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49478" y="1357404"/>
            <a:ext cx="324705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هل إلهك الذي تعبده دائما قدر على أن ينجيك من الأسود </a:t>
            </a:r>
            <a:br>
              <a:rPr lang="ar-EG" sz="4800" dirty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ar-EG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(دا 6 : 20)</a:t>
            </a:r>
          </a:p>
        </p:txBody>
      </p:sp>
    </p:spTree>
    <p:extLst>
      <p:ext uri="{BB962C8B-B14F-4D97-AF65-F5344CB8AC3E}">
        <p14:creationId xmlns:p14="http://schemas.microsoft.com/office/powerpoint/2010/main" val="1486305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How and when to contact me?</a:t>
            </a:r>
            <a:endParaRPr lang="en-ZA" dirty="0"/>
          </a:p>
        </p:txBody>
      </p:sp>
      <p:pic>
        <p:nvPicPr>
          <p:cNvPr id="12" name="Picture Placeholder 11" descr="Dance">
            <a:extLst>
              <a:ext uri="{FF2B5EF4-FFF2-40B4-BE49-F238E27FC236}">
                <a16:creationId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54056" t="-54056" r="-54056" b="-54056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I want you to have a great and successful year!</a:t>
            </a:r>
            <a:endParaRPr lang="en-ZA" dirty="0"/>
          </a:p>
        </p:txBody>
      </p:sp>
      <p:pic>
        <p:nvPicPr>
          <p:cNvPr id="14" name="Picture Placeholder 13" descr="Teacher">
            <a:extLst>
              <a:ext uri="{FF2B5EF4-FFF2-40B4-BE49-F238E27FC236}">
                <a16:creationId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9789" t="-59789" r="-59789" b="-59789"/>
          <a:stretch/>
        </p:blipFill>
        <p:spPr>
          <a:xfrm>
            <a:off x="8410099" y="1932281"/>
            <a:ext cx="1041323" cy="1041323"/>
          </a:xfrm>
        </p:spPr>
      </p:pic>
      <p:pic>
        <p:nvPicPr>
          <p:cNvPr id="16" name="Picture Placeholder 15" descr="Envelope">
            <a:extLst>
              <a:ext uri="{FF2B5EF4-FFF2-40B4-BE49-F238E27FC236}">
                <a16:creationId xmlns:a16="http://schemas.microsoft.com/office/drawing/2014/main" id="{FD570080-EB17-406F-9FA9-54B4145DCEF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8268" y="4257675"/>
            <a:ext cx="490386" cy="49038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ZA"/>
              <a:t>You may email me if necessary, and I will respond when I am able.</a:t>
            </a:r>
            <a:endParaRPr lang="en-ZA" dirty="0"/>
          </a:p>
        </p:txBody>
      </p:sp>
      <p:pic>
        <p:nvPicPr>
          <p:cNvPr id="18" name="Picture Placeholder 17" descr="Books">
            <a:extLst>
              <a:ext uri="{FF2B5EF4-FFF2-40B4-BE49-F238E27FC236}">
                <a16:creationId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65620" t="-65620" r="-65620" b="-65620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9</a:t>
            </a:fld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2543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23" y="294508"/>
            <a:ext cx="7260769" cy="6172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884366" y="1555659"/>
            <a:ext cx="38292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EG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أجاب وقال : ها أنا ناظر أربعة رجال محلولين يتمشون في وسط النار وما بهم ضرر ، ومنظر الرابع شبيه بابن الآلهة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46243" y="4674911"/>
            <a:ext cx="95250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EG" dirty="0"/>
              <a:t>دا 3 : 25</a:t>
            </a:r>
          </a:p>
        </p:txBody>
      </p:sp>
    </p:spTree>
    <p:extLst>
      <p:ext uri="{BB962C8B-B14F-4D97-AF65-F5344CB8AC3E}">
        <p14:creationId xmlns:p14="http://schemas.microsoft.com/office/powerpoint/2010/main" val="50448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التفكير خارج الصندوق" id="{0D1498E9-3D23-447E-98E4-0FB0B5E0E07B}" vid="{36897CA9-962C-4D96-8873-131AA6718A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3E0B16-80BF-4868-8813-6B17170D72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A1C8E2-513F-4C9C-99C7-9AE0E7429B06}">
  <ds:schemaRefs>
    <ds:schemaRef ds:uri="http://schemas.openxmlformats.org/package/2006/metadata/core-properties"/>
    <ds:schemaRef ds:uri="http://purl.org/dc/elements/1.1/"/>
    <ds:schemaRef ds:uri="http://purl.org/dc/dcmitype/"/>
    <ds:schemaRef ds:uri="http://schemas.microsoft.com/sharepoint/v3"/>
    <ds:schemaRef ds:uri="http://purl.org/dc/terms/"/>
    <ds:schemaRef ds:uri="http://www.w3.org/XML/1998/namespace"/>
    <ds:schemaRef ds:uri="fb0879af-3eba-417a-a55a-ffe6dcd6ca77"/>
    <ds:schemaRef ds:uri="http://schemas.microsoft.com/office/2006/documentManagement/types"/>
    <ds:schemaRef ds:uri="6dc4bcd6-49db-4c07-9060-8acfc67cef9f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BFA294F-07D1-46AB-ABEC-1B0200FE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492</Words>
  <Application>Microsoft Office PowerPoint</Application>
  <PresentationFormat>Widescreen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Adobe Arabic</vt:lpstr>
      <vt:lpstr>Air Strip Arabic</vt:lpstr>
      <vt:lpstr>Arial</vt:lpstr>
      <vt:lpstr>Calibri</vt:lpstr>
      <vt:lpstr>Century Gothic</vt:lpstr>
      <vt:lpstr>Wingdings 3</vt:lpstr>
      <vt:lpstr>Ion Boardroom</vt:lpstr>
      <vt:lpstr>التفكير خارج الصندوق</vt:lpstr>
      <vt:lpstr>PowerPoint Presentation</vt:lpstr>
      <vt:lpstr>ماذا نقصد   بالصندوق ..       What do we mean by “BOX”</vt:lpstr>
      <vt:lpstr>PowerPoint Presentation</vt:lpstr>
      <vt:lpstr>PowerPoint Presentation</vt:lpstr>
      <vt:lpstr>و مع هذا</vt:lpstr>
      <vt:lpstr>PowerPoint Presentation</vt:lpstr>
      <vt:lpstr>How and when to contact me?</vt:lpstr>
      <vt:lpstr>How and when to contact me?</vt:lpstr>
      <vt:lpstr>How and when to contact me?</vt:lpstr>
      <vt:lpstr>How and when to contact me?</vt:lpstr>
      <vt:lpstr>How and when to contact me?</vt:lpstr>
      <vt:lpstr>How and when to contact me?</vt:lpstr>
      <vt:lpstr>How and when to contact me?</vt:lpstr>
      <vt:lpstr>How and when to contact me?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pretty</dc:creator>
  <cp:lastModifiedBy>pretty</cp:lastModifiedBy>
  <cp:revision>3</cp:revision>
  <dcterms:created xsi:type="dcterms:W3CDTF">2018-10-21T13:47:05Z</dcterms:created>
  <dcterms:modified xsi:type="dcterms:W3CDTF">2026-08-13T15:00:46Z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