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74" r:id="rId7"/>
    <p:sldId id="260" r:id="rId8"/>
    <p:sldId id="266" r:id="rId9"/>
    <p:sldId id="276" r:id="rId10"/>
    <p:sldId id="281" r:id="rId11"/>
    <p:sldId id="278" r:id="rId12"/>
    <p:sldId id="262" r:id="rId13"/>
    <p:sldId id="263" r:id="rId14"/>
    <p:sldId id="280" r:id="rId15"/>
    <p:sldId id="267" r:id="rId16"/>
    <p:sldId id="279" r:id="rId17"/>
    <p:sldId id="268" r:id="rId18"/>
    <p:sldId id="269" r:id="rId19"/>
    <p:sldId id="272" r:id="rId20"/>
    <p:sldId id="275" r:id="rId21"/>
    <p:sldId id="282" r:id="rId22"/>
  </p:sldIdLst>
  <p:sldSz cx="12192000" cy="6858000"/>
  <p:notesSz cx="6858000" cy="9144000"/>
  <p:embeddedFontLst>
    <p:embeddedFont>
      <p:font typeface="(A) Arslan Wessam A" panose="020B0604020202020204" charset="-78"/>
      <p:regular r:id="rId23"/>
    </p:embeddedFont>
    <p:embeddedFont>
      <p:font typeface="Air Strip Arabic" panose="020B0604020202020204" charset="-78"/>
      <p:regular r:id="rId24"/>
    </p:embeddedFont>
    <p:embeddedFont>
      <p:font typeface="Century Gothic" panose="020B0502020202020204" pitchFamily="34" charset="0"/>
      <p:regular r:id="rId25"/>
      <p:bold r:id="rId26"/>
      <p:italic r:id="rId27"/>
      <p:boldItalic r:id="rId28"/>
    </p:embeddedFont>
    <p:embeddedFont>
      <p:font typeface="Wingdings 3" panose="05040102010807070707" pitchFamily="18" charset="2"/>
      <p:regular r:id="rId2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84B"/>
    <a:srgbClr val="15AF74"/>
    <a:srgbClr val="401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5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EG" sz="16600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الكتالوج</a:t>
            </a:r>
            <a:endParaRPr lang="en-US" sz="16600" dirty="0">
              <a:latin typeface="Air Strip Arabic" panose="02000500000000000000" pitchFamily="2" charset="-78"/>
              <a:cs typeface="Air Strip Arabic" panose="020005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ar-EG" sz="5400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مخافة الله</a:t>
            </a:r>
            <a:endParaRPr lang="en-US" sz="5400" dirty="0">
              <a:latin typeface="Air Strip Arabic" panose="02000500000000000000" pitchFamily="2" charset="-78"/>
              <a:cs typeface="Air Strip Arabic" panose="02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6326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94313" y="2541078"/>
            <a:ext cx="2259421" cy="110559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الكتالوج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150" y="2541078"/>
            <a:ext cx="11130857" cy="3938616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EG" sz="7200" b="1" dirty="0"/>
              <a:t>فَلْنَسْمَعْ </a:t>
            </a:r>
            <a:r>
              <a:rPr lang="ar-EG" sz="7200" b="1" dirty="0">
                <a:solidFill>
                  <a:srgbClr val="FF0000"/>
                </a:solidFill>
              </a:rPr>
              <a:t>خِتَامَ الأَمْرِ كُلِّهِ</a:t>
            </a:r>
            <a:r>
              <a:rPr lang="ar-EG" sz="7200" b="1" dirty="0"/>
              <a:t>: اتَّقِ اللهَ وَاحْفَظْ وَصَايَاهُ، لأَنَّ هذَا هُوَ الإِنْسَانُ كُلُّهُ.</a:t>
            </a:r>
            <a:endParaRPr lang="en-US" sz="7200" dirty="0"/>
          </a:p>
        </p:txBody>
      </p:sp>
      <p:sp>
        <p:nvSpPr>
          <p:cNvPr id="5" name="TextBox 4"/>
          <p:cNvSpPr txBox="1"/>
          <p:nvPr/>
        </p:nvSpPr>
        <p:spPr>
          <a:xfrm>
            <a:off x="8382000" y="5305425"/>
            <a:ext cx="18742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EG" sz="2800" dirty="0"/>
              <a:t>جامعة 13:12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9058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25091" y="4020011"/>
            <a:ext cx="6782569" cy="121700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الكتالوج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9765" y="2603500"/>
            <a:ext cx="10308297" cy="3938616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ar-EG" sz="8800" dirty="0"/>
              <a:t>اَلْحُسْنُ غِشٌّ وَالْجَمَالُ بَاطِلٌ أَمَّا الْمَرْأَةُ الْمُتَّقِيَةُ الرَّبَّ فَهِيَ </a:t>
            </a:r>
            <a:r>
              <a:rPr lang="ar-EG" sz="8800" dirty="0">
                <a:solidFill>
                  <a:srgbClr val="FF0000"/>
                </a:solidFill>
              </a:rPr>
              <a:t>تُمْدَحُ</a:t>
            </a:r>
            <a:r>
              <a:rPr lang="ar-EG" sz="8800" dirty="0"/>
              <a:t>. </a:t>
            </a:r>
            <a:endParaRPr lang="en-US" sz="71400" dirty="0"/>
          </a:p>
        </p:txBody>
      </p:sp>
    </p:spTree>
    <p:extLst>
      <p:ext uri="{BB962C8B-B14F-4D97-AF65-F5344CB8AC3E}">
        <p14:creationId xmlns:p14="http://schemas.microsoft.com/office/powerpoint/2010/main" val="1737902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48100" y="4494212"/>
            <a:ext cx="5276850" cy="762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الكتالوج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2543175"/>
            <a:ext cx="11001375" cy="3838574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ar-EG" sz="4400" b="1" dirty="0"/>
              <a:t>لِذلِكَ نَحْتَرِصُ أَيْضًا ­مُسْتَوْطِنِينَ كُنَّا أَوْ مُتَغَرِّبِينَ­ أَنْ نَكُونَ مَرْضِيِّينَ عِنْدَهُ. لأَنَّهُ لاَبُدَّ أَنَّنَا جَمِيعًا نُظْهَرُ أَمَامَ كُرْسِيِّ الْمَسِيحِ، لِيَنَالَ كُلُّ وَاحِدٍ مَا كَانَ بِالْجَسَدِ بِحَسَبِ مَا صَنَعَ، خَيْرًا كَانَ أَمْ شَرًّا. </a:t>
            </a:r>
            <a:r>
              <a:rPr lang="ar-EG" sz="4400" b="1" dirty="0">
                <a:solidFill>
                  <a:schemeClr val="tx1"/>
                </a:solidFill>
              </a:rPr>
              <a:t> فَإِذْ نَحْنُ عَالِمُونَ مَخَافَةَ الرَّبِّ نُقْنِعُ النَّاسَ</a:t>
            </a:r>
            <a:r>
              <a:rPr lang="ar-EG" sz="4400" b="1" dirty="0"/>
              <a:t>. وَأَمَّا اللهُ فَقَدْ صِرْنَا ظَاهِرِينَ لَهُ، وَأَرْجُو أَنَّنَا قَدْ صِرْنَا ظَاهِرِينَ فِي ضَمَائِرِكُمْ أَيْضًا.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06729" y="6150114"/>
            <a:ext cx="976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EG" sz="2000" b="1" dirty="0"/>
              <a:t>2كو 9:5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80500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09750" y="4029075"/>
            <a:ext cx="2171700" cy="100012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الكتالوج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r" rtl="1">
              <a:buNone/>
            </a:pPr>
            <a:r>
              <a:rPr lang="ar-EG" sz="6000" b="1" dirty="0"/>
              <a:t>أَمَّا الشَّهَوَاتُ الشَّبَابِيَّةُ فَاهْرُبْ مِنْهَا، وَاتْبَعِ الْبِرَّ وَالإِيمَانَ وَالْمَحَبَّةَ وَالسَّلاَمَ مَعَ الَّذِينَ يَدْعُونَ الرَّبَّ مِنْ قَلْبٍ نَقِيٍّ</a:t>
            </a:r>
          </a:p>
          <a:p>
            <a:pPr marL="0" indent="0" algn="r" rtl="1">
              <a:buNone/>
            </a:pPr>
            <a:endParaRPr lang="ar-EG" dirty="0"/>
          </a:p>
          <a:p>
            <a:pPr marL="0" indent="0" rtl="1">
              <a:buNone/>
            </a:pPr>
            <a:r>
              <a:rPr lang="ar-EG" dirty="0"/>
              <a:t>2تيمو 22:2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936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الكتالوج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7391400" y="2390775"/>
            <a:ext cx="4162425" cy="416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8000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الخوف</a:t>
            </a:r>
            <a:endParaRPr lang="en-US" sz="8000" dirty="0">
              <a:latin typeface="Air Strip Arabic" panose="02000500000000000000" pitchFamily="2" charset="-78"/>
              <a:cs typeface="Air Strip Arabic" panose="02000500000000000000" pitchFamily="2" charset="-78"/>
            </a:endParaRPr>
          </a:p>
        </p:txBody>
      </p:sp>
      <p:sp>
        <p:nvSpPr>
          <p:cNvPr id="7" name="Oval 6"/>
          <p:cNvSpPr/>
          <p:nvPr/>
        </p:nvSpPr>
        <p:spPr>
          <a:xfrm>
            <a:off x="952500" y="2419349"/>
            <a:ext cx="4162425" cy="4162425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6600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المخافة</a:t>
            </a:r>
            <a:endParaRPr lang="en-US" sz="6600" dirty="0">
              <a:latin typeface="Air Strip Arabic" panose="02000500000000000000" pitchFamily="2" charset="-78"/>
              <a:cs typeface="Air Strip Arabic" panose="02000500000000000000" pitchFamily="2" charset="-78"/>
            </a:endParaRPr>
          </a:p>
        </p:txBody>
      </p:sp>
      <p:sp>
        <p:nvSpPr>
          <p:cNvPr id="8" name="Oval 7"/>
          <p:cNvSpPr/>
          <p:nvPr/>
        </p:nvSpPr>
        <p:spPr>
          <a:xfrm>
            <a:off x="7381875" y="2409825"/>
            <a:ext cx="4162425" cy="416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4000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سياسة السيد القاسي</a:t>
            </a:r>
          </a:p>
          <a:p>
            <a:pPr algn="ctr"/>
            <a:r>
              <a:rPr lang="ar-EG" sz="6600" dirty="0">
                <a:latin typeface="(A) Arslan Wessam A" panose="03020402040406030203" pitchFamily="66" charset="-78"/>
                <a:cs typeface="(A) Arslan Wessam A" panose="03020402040406030203" pitchFamily="66" charset="-78"/>
              </a:rPr>
              <a:t>مت 24:25</a:t>
            </a:r>
            <a:endParaRPr lang="en-US" sz="6600" dirty="0">
              <a:latin typeface="(A) Arslan Wessam A" panose="03020402040406030203" pitchFamily="66" charset="-78"/>
              <a:cs typeface="(A) Arslan Wessam A" panose="03020402040406030203" pitchFamily="66" charset="-78"/>
            </a:endParaRPr>
          </a:p>
        </p:txBody>
      </p:sp>
      <p:sp>
        <p:nvSpPr>
          <p:cNvPr id="9" name="Oval 8"/>
          <p:cNvSpPr/>
          <p:nvPr/>
        </p:nvSpPr>
        <p:spPr>
          <a:xfrm>
            <a:off x="952500" y="2409824"/>
            <a:ext cx="4162425" cy="4162425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3600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كتالوج الانسان</a:t>
            </a:r>
            <a:br>
              <a:rPr lang="ar-EG" sz="3600" dirty="0">
                <a:latin typeface="Air Strip Arabic" panose="02000500000000000000" pitchFamily="2" charset="-78"/>
                <a:cs typeface="Air Strip Arabic" panose="02000500000000000000" pitchFamily="2" charset="-78"/>
              </a:rPr>
            </a:br>
            <a:r>
              <a:rPr lang="ar-EG" sz="6600" dirty="0">
                <a:latin typeface="(A) Arslan Wessam A" panose="03020402040406030203" pitchFamily="66" charset="-78"/>
                <a:cs typeface="(A) Arslan Wessam A" panose="03020402040406030203" pitchFamily="66" charset="-78"/>
              </a:rPr>
              <a:t>أم 10:9</a:t>
            </a:r>
            <a:endParaRPr lang="en-US" sz="6600" dirty="0">
              <a:latin typeface="(A) Arslan Wessam A" panose="03020402040406030203" pitchFamily="66" charset="-78"/>
              <a:cs typeface="(A) Arslan Wessam A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442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الكتالوج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055571" y="2917184"/>
            <a:ext cx="9788257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16600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إسأل نفسك</a:t>
            </a:r>
            <a:endParaRPr lang="en-US" sz="16600" dirty="0">
              <a:latin typeface="Air Strip Arabic" panose="02000500000000000000" pitchFamily="2" charset="-78"/>
              <a:cs typeface="Air Strip Arabic" panose="02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106361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الكتالوج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41346" y="3241034"/>
            <a:ext cx="9225602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11500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هولاء خافوا الله</a:t>
            </a:r>
            <a:endParaRPr lang="en-US" sz="11500" dirty="0">
              <a:latin typeface="Air Strip Arabic" panose="02000500000000000000" pitchFamily="2" charset="-78"/>
              <a:cs typeface="Air Strip Arabic" panose="02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905043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487333" y="5359400"/>
            <a:ext cx="3445934" cy="107526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هولاء خافوا الله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8603673" y="2826328"/>
            <a:ext cx="3208712" cy="32087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6000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يوسف</a:t>
            </a:r>
          </a:p>
          <a:p>
            <a:pPr algn="ctr"/>
            <a:r>
              <a:rPr lang="ar-EG" sz="6000" dirty="0">
                <a:latin typeface="(A) Arslan Wessam A" panose="03020402040406030203" pitchFamily="66" charset="-78"/>
                <a:cs typeface="(A) Arslan Wessam A" panose="03020402040406030203" pitchFamily="66" charset="-78"/>
              </a:rPr>
              <a:t>تك 18:42</a:t>
            </a:r>
            <a:endParaRPr lang="en-US" sz="6000" dirty="0">
              <a:latin typeface="(A) Arslan Wessam A" panose="03020402040406030203" pitchFamily="66" charset="-78"/>
              <a:cs typeface="(A) Arslan Wessam A" panose="03020402040406030203" pitchFamily="66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07718" y="2390206"/>
            <a:ext cx="6346609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ar-EG" sz="6000" b="1" dirty="0"/>
              <a:t> </a:t>
            </a:r>
            <a:r>
              <a:rPr lang="ar-EG" sz="6600" b="1" dirty="0"/>
              <a:t>ثُمَّ قَالَ لَهُمْ يُوسُفُ فِي </a:t>
            </a:r>
          </a:p>
          <a:p>
            <a:pPr algn="r" rtl="1"/>
            <a:r>
              <a:rPr lang="ar-EG" sz="6600" b="1" dirty="0"/>
              <a:t>الْيَوْمِ الثَّالِثِ: </a:t>
            </a:r>
          </a:p>
          <a:p>
            <a:pPr algn="r" rtl="1"/>
            <a:r>
              <a:rPr lang="ar-EG" sz="6600" b="1" dirty="0"/>
              <a:t>«افْعَلُوا هذَا </a:t>
            </a:r>
            <a:r>
              <a:rPr lang="ar-EG" sz="6600" b="1" dirty="0">
                <a:solidFill>
                  <a:srgbClr val="FF0000"/>
                </a:solidFill>
              </a:rPr>
              <a:t>وَاحْيَوْا</a:t>
            </a:r>
            <a:r>
              <a:rPr lang="ar-EG" sz="6600" b="1" dirty="0"/>
              <a:t>. </a:t>
            </a:r>
          </a:p>
          <a:p>
            <a:pPr algn="r" rtl="1"/>
            <a:r>
              <a:rPr lang="ar-EG" sz="6600" b="1" dirty="0"/>
              <a:t>أَنَا خَائِفُ اللهِ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9076102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036618" y="2638048"/>
            <a:ext cx="2363740" cy="88654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هولاء خافوا الله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8603673" y="2826328"/>
            <a:ext cx="3208712" cy="32087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4800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القابلتين</a:t>
            </a:r>
            <a:br>
              <a:rPr lang="ar-EG" sz="4800" dirty="0">
                <a:latin typeface="Air Strip Arabic" panose="02000500000000000000" pitchFamily="2" charset="-78"/>
                <a:cs typeface="Air Strip Arabic" panose="02000500000000000000" pitchFamily="2" charset="-78"/>
              </a:rPr>
            </a:br>
            <a:r>
              <a:rPr lang="ar-EG" sz="6000" dirty="0">
                <a:latin typeface="(A) Arslan Wessam A" panose="03020402040406030203" pitchFamily="66" charset="-78"/>
                <a:cs typeface="(A) Arslan Wessam A" panose="03020402040406030203" pitchFamily="66" charset="-78"/>
              </a:rPr>
              <a:t>خر 17:1</a:t>
            </a:r>
            <a:endParaRPr lang="en-US" sz="4800" dirty="0">
              <a:latin typeface="(A) Arslan Wessam A" panose="03020402040406030203" pitchFamily="66" charset="-78"/>
              <a:cs typeface="(A) Arslan Wessam A" panose="03020402040406030203" pitchFamily="66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38063" y="2638048"/>
            <a:ext cx="6061275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ar-EG" sz="6000" b="1" dirty="0"/>
              <a:t>وَلكِنَّ الْقَابِلَتَيْنِ خَافَتَا اللهَ</a:t>
            </a:r>
          </a:p>
          <a:p>
            <a:pPr algn="r" rtl="1"/>
            <a:r>
              <a:rPr lang="ar-EG" sz="6000" b="1" dirty="0"/>
              <a:t> وَلَمْ تَفْعَلاَ</a:t>
            </a:r>
          </a:p>
          <a:p>
            <a:pPr algn="r" rtl="1"/>
            <a:r>
              <a:rPr lang="ar-EG" sz="6000" b="1" dirty="0"/>
              <a:t> كَمَا كَلَّمَهُمَا مَلِكُ مِصْرَ، </a:t>
            </a:r>
          </a:p>
          <a:p>
            <a:pPr algn="r" rtl="1"/>
            <a:r>
              <a:rPr lang="ar-EG" sz="6000" b="1" dirty="0">
                <a:solidFill>
                  <a:srgbClr val="FF0000"/>
                </a:solidFill>
              </a:rPr>
              <a:t>بَلِ اسْتَحْيَتَا الأَوْلاَدَ</a:t>
            </a:r>
            <a:endParaRPr lang="en-US" sz="287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5304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08667" y="4826000"/>
            <a:ext cx="3426691" cy="113609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هولاء خافوا الله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8603673" y="2826328"/>
            <a:ext cx="3208712" cy="32087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4800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عوبيديا</a:t>
            </a:r>
          </a:p>
          <a:p>
            <a:pPr algn="ctr"/>
            <a:r>
              <a:rPr lang="ar-EG" sz="6000" dirty="0">
                <a:latin typeface="(A) Arslan Wessam A" panose="03020402040406030203" pitchFamily="66" charset="-78"/>
                <a:cs typeface="(A) Arslan Wessam A" panose="03020402040406030203" pitchFamily="66" charset="-78"/>
              </a:rPr>
              <a:t>1مل 3:18</a:t>
            </a:r>
            <a:endParaRPr lang="en-US" sz="4800" dirty="0">
              <a:latin typeface="(A) Arslan Wessam A" panose="03020402040406030203" pitchFamily="66" charset="-78"/>
              <a:cs typeface="(A) Arslan Wessam A" panose="03020402040406030203" pitchFamily="66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7387" y="2822776"/>
            <a:ext cx="8125942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ar-EG" sz="6600" b="1" dirty="0"/>
              <a:t>فَدَعَا أَخْآبُ عُوبَدْيَا </a:t>
            </a:r>
          </a:p>
          <a:p>
            <a:pPr algn="r" rtl="1"/>
            <a:r>
              <a:rPr lang="ar-EG" sz="6600" b="1" dirty="0"/>
              <a:t>الَّذِي عَلَى الْبَيْتِ، </a:t>
            </a:r>
          </a:p>
          <a:p>
            <a:pPr algn="r" rtl="1"/>
            <a:r>
              <a:rPr lang="ar-EG" sz="6600" b="1" dirty="0"/>
              <a:t>وَكَانَ عُوبَدْيَا يَخْشَى الرَّبَّ </a:t>
            </a:r>
            <a:r>
              <a:rPr lang="ar-EG" sz="6600" b="1" dirty="0">
                <a:solidFill>
                  <a:srgbClr val="FF0000"/>
                </a:solidFill>
              </a:rPr>
              <a:t>جِدًّا</a:t>
            </a:r>
          </a:p>
        </p:txBody>
      </p:sp>
    </p:spTree>
    <p:extLst>
      <p:ext uri="{BB962C8B-B14F-4D97-AF65-F5344CB8AC3E}">
        <p14:creationId xmlns:p14="http://schemas.microsoft.com/office/powerpoint/2010/main" val="889451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الكتالوج</a:t>
            </a:r>
            <a:endParaRPr lang="en-US" dirty="0">
              <a:latin typeface="Air Strip Arabic" panose="02000500000000000000" pitchFamily="2" charset="-78"/>
              <a:cs typeface="Air Strip Arabic" panose="020005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48650" y="2370744"/>
            <a:ext cx="5503025" cy="904471"/>
          </a:xfrm>
        </p:spPr>
        <p:txBody>
          <a:bodyPr>
            <a:normAutofit fontScale="92500" lnSpcReduction="20000"/>
          </a:bodyPr>
          <a:lstStyle/>
          <a:p>
            <a:pPr marL="0" indent="0" algn="r" rtl="1">
              <a:buNone/>
            </a:pPr>
            <a:r>
              <a:rPr lang="ar-EG" sz="6600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طرق الله لا تتغير</a:t>
            </a:r>
            <a:endParaRPr lang="en-US" sz="6600" dirty="0">
              <a:latin typeface="Air Strip Arabic" panose="02000500000000000000" pitchFamily="2" charset="-78"/>
              <a:cs typeface="Air Strip Arabic" panose="02000500000000000000" pitchFamily="2" charset="-78"/>
            </a:endParaRPr>
          </a:p>
        </p:txBody>
      </p:sp>
      <p:sp>
        <p:nvSpPr>
          <p:cNvPr id="4" name="Oval 3"/>
          <p:cNvSpPr/>
          <p:nvPr/>
        </p:nvSpPr>
        <p:spPr>
          <a:xfrm>
            <a:off x="9645536" y="3192343"/>
            <a:ext cx="2213957" cy="23353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3600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أدم</a:t>
            </a:r>
            <a:br>
              <a:rPr lang="ar-EG" sz="3600" dirty="0">
                <a:latin typeface="Air Strip Arabic" panose="02000500000000000000" pitchFamily="2" charset="-78"/>
                <a:cs typeface="Air Strip Arabic" panose="02000500000000000000" pitchFamily="2" charset="-78"/>
              </a:rPr>
            </a:br>
            <a:r>
              <a:rPr lang="ar-EG" sz="3600" dirty="0">
                <a:latin typeface="(A) Arslan Wessam A" panose="03020402040406030203" pitchFamily="66" charset="-78"/>
                <a:cs typeface="(A) Arslan Wessam A" panose="03020402040406030203" pitchFamily="66" charset="-78"/>
              </a:rPr>
              <a:t>تك17:2</a:t>
            </a:r>
            <a:endParaRPr lang="en-US" sz="3600" dirty="0">
              <a:latin typeface="(A) Arslan Wessam A" panose="03020402040406030203" pitchFamily="66" charset="-78"/>
              <a:cs typeface="(A) Arslan Wessam A" panose="03020402040406030203" pitchFamily="66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7342910" y="3192343"/>
            <a:ext cx="2213957" cy="2335369"/>
          </a:xfrm>
          <a:prstGeom prst="ellipse">
            <a:avLst/>
          </a:prstGeom>
          <a:solidFill>
            <a:srgbClr val="4012B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3600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نوح</a:t>
            </a:r>
            <a:br>
              <a:rPr lang="ar-EG" sz="3600" dirty="0">
                <a:latin typeface="Air Strip Arabic" panose="02000500000000000000" pitchFamily="2" charset="-78"/>
                <a:cs typeface="Air Strip Arabic" panose="02000500000000000000" pitchFamily="2" charset="-78"/>
              </a:rPr>
            </a:br>
            <a:r>
              <a:rPr lang="ar-EG" sz="3600" dirty="0">
                <a:latin typeface="(A) Arslan Wessam A" panose="03020402040406030203" pitchFamily="66" charset="-78"/>
                <a:cs typeface="(A) Arslan Wessam A" panose="03020402040406030203" pitchFamily="66" charset="-78"/>
              </a:rPr>
              <a:t>تك 14:6</a:t>
            </a:r>
            <a:endParaRPr lang="en-US" sz="3600" dirty="0">
              <a:latin typeface="(A) Arslan Wessam A" panose="03020402040406030203" pitchFamily="66" charset="-78"/>
              <a:cs typeface="(A) Arslan Wessam A" panose="03020402040406030203" pitchFamily="66" charset="-78"/>
            </a:endParaRPr>
          </a:p>
        </p:txBody>
      </p:sp>
      <p:sp>
        <p:nvSpPr>
          <p:cNvPr id="6" name="Oval 5"/>
          <p:cNvSpPr/>
          <p:nvPr/>
        </p:nvSpPr>
        <p:spPr>
          <a:xfrm>
            <a:off x="2648986" y="3100903"/>
            <a:ext cx="2258293" cy="2335369"/>
          </a:xfrm>
          <a:prstGeom prst="ellipse">
            <a:avLst/>
          </a:prstGeom>
          <a:solidFill>
            <a:srgbClr val="15AF7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3600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جدعون</a:t>
            </a:r>
          </a:p>
          <a:p>
            <a:pPr algn="ctr"/>
            <a:r>
              <a:rPr lang="ar-EG" sz="3600" dirty="0">
                <a:latin typeface="(A) Arslan Wessam A" panose="03020402040406030203" pitchFamily="66" charset="-78"/>
                <a:cs typeface="(A) Arslan Wessam A" panose="03020402040406030203" pitchFamily="66" charset="-78"/>
              </a:rPr>
              <a:t>قض 19:7</a:t>
            </a:r>
            <a:endParaRPr lang="en-US" sz="3600" dirty="0">
              <a:latin typeface="(A) Arslan Wessam A" panose="03020402040406030203" pitchFamily="66" charset="-78"/>
              <a:cs typeface="(A) Arslan Wessam A" panose="03020402040406030203" pitchFamily="66" charset="-78"/>
            </a:endParaRPr>
          </a:p>
        </p:txBody>
      </p:sp>
      <p:sp>
        <p:nvSpPr>
          <p:cNvPr id="7" name="Oval 6"/>
          <p:cNvSpPr/>
          <p:nvPr/>
        </p:nvSpPr>
        <p:spPr>
          <a:xfrm>
            <a:off x="4995948" y="3192343"/>
            <a:ext cx="2258293" cy="2335369"/>
          </a:xfrm>
          <a:prstGeom prst="ellipse">
            <a:avLst/>
          </a:prstGeom>
          <a:solidFill>
            <a:srgbClr val="FF984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3600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ابراهيم</a:t>
            </a:r>
          </a:p>
          <a:p>
            <a:pPr algn="ctr"/>
            <a:r>
              <a:rPr lang="ar-EG" sz="3600" dirty="0">
                <a:latin typeface="(A) Arslan Wessam A" panose="03020402040406030203" pitchFamily="66" charset="-78"/>
                <a:cs typeface="(A) Arslan Wessam A" panose="03020402040406030203" pitchFamily="66" charset="-78"/>
              </a:rPr>
              <a:t>تك 2:22</a:t>
            </a:r>
            <a:endParaRPr lang="en-US" sz="3600" dirty="0">
              <a:latin typeface="(A) Arslan Wessam A" panose="03020402040406030203" pitchFamily="66" charset="-78"/>
              <a:cs typeface="(A) Arslan Wessam A" panose="03020402040406030203" pitchFamily="66" charset="-78"/>
            </a:endParaRPr>
          </a:p>
        </p:txBody>
      </p:sp>
      <p:sp>
        <p:nvSpPr>
          <p:cNvPr id="8" name="Oval 7"/>
          <p:cNvSpPr/>
          <p:nvPr/>
        </p:nvSpPr>
        <p:spPr>
          <a:xfrm>
            <a:off x="302024" y="3092342"/>
            <a:ext cx="2258293" cy="2335369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3600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موسى</a:t>
            </a:r>
          </a:p>
          <a:p>
            <a:pPr algn="ctr"/>
            <a:r>
              <a:rPr lang="ar-EG" sz="3600" dirty="0">
                <a:latin typeface="(A) Arslan Wessam A" panose="03020402040406030203" pitchFamily="66" charset="-78"/>
                <a:cs typeface="(A) Arslan Wessam A" panose="03020402040406030203" pitchFamily="66" charset="-78"/>
              </a:rPr>
              <a:t>عد 7:20</a:t>
            </a:r>
            <a:endParaRPr lang="en-US" sz="3600" dirty="0">
              <a:latin typeface="(A) Arslan Wessam A" panose="03020402040406030203" pitchFamily="66" charset="-78"/>
              <a:cs typeface="(A) Arslan Wessam A" panose="03020402040406030203" pitchFamily="66" charset="-78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2024" y="5619404"/>
            <a:ext cx="11557469" cy="107234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3200" b="1" dirty="0">
                <a:solidFill>
                  <a:schemeClr val="tx1"/>
                </a:solidFill>
              </a:rPr>
              <a:t>وَأَمَّا شَجَرَةُ مَعْرِفَةِ الْخَيْرِ وَالشَّرِّوَأَمَّا شَجَرَةُ مَعْرِفَةِ الْخَيْرِ وَالشَّرِّ فَلاَ تَأْكُلْ مِنْهَا، لأَنَّكَ يَوْمَ تَأْكُلُ مِنْهَا مَوْتًا تَمُوتُ فَلاَ تَأْكُلْ مِنْهَا، لأَنَّكَ يَوْمَ تَأْكُلُ مِنْهَا مَوْتًا تَمُوتُ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2023" y="5610843"/>
            <a:ext cx="11557469" cy="107234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3600" b="1" dirty="0">
                <a:solidFill>
                  <a:schemeClr val="tx1"/>
                </a:solidFill>
              </a:rPr>
              <a:t>اِصْنَعْ لِنَفْسِكَ فُلْكًا مِنْ خَشَبِ جُفْرٍ. تَجْعَلُ الْفُلْكَ مَسَاكِنَ، وَتَطْلِيهِ مِنْ دَاخِل وَمِنْ خَارِجٍ بِالْقَارِ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92498" y="5621332"/>
            <a:ext cx="11557469" cy="107234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3600" b="1" dirty="0">
                <a:solidFill>
                  <a:schemeClr val="tx1"/>
                </a:solidFill>
              </a:rPr>
              <a:t>فَقَالَ: «خُذِ ابْنَكَ وَحِيدَكَ، الَّذِي تُحِبُّهُ، إِسْحَاقَ، وَاذْهَبْ إِلَى أَرْضِ الْمُرِيَّا، وَأَصْعِدْهُ هُنَاكَ مُحْرَقَةً عَلَى أَحَدِ الْجِبَالِ الَّذِي أَقُولُ لَكَ</a:t>
            </a:r>
            <a:endParaRPr lang="en-US" sz="88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2023" y="5622891"/>
            <a:ext cx="11557469" cy="107234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3200" b="1" dirty="0">
                <a:solidFill>
                  <a:schemeClr val="tx1"/>
                </a:solidFill>
              </a:rPr>
              <a:t>فَجَاءَ جِدْعُونُ وَالْمِئَةُ الرَّجُلِ الَّذِينَ مَعَهُ إِلَى طَرَفِ الْمَحَلَّةِ فِي أَوَّلِ الْهَزِيعِ الأَوْسَطِ، وَكَانُوا إِذْ ذَاكَ قَدْ أَقَامُوا الْحُرَّاسَ، فَضَرَبُوا بِالأَبْوَاقِ وَكَسَّرُوا الْجِرَارَ الَّتِي بِأَيْدِيهِمْ.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82973" y="5632416"/>
            <a:ext cx="11557469" cy="107234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2800" b="1" dirty="0">
                <a:solidFill>
                  <a:schemeClr val="tx1"/>
                </a:solidFill>
              </a:rPr>
              <a:t>وَكَلَّمَ الرَّبُّ مُوسَى قَائِلاً: «خُذِ الْعَصَا وَاجْمَعِ الْجَمَاعَةَ أَنْتَ وَهَارُونُ أَخُوكَ، وَكَلِّمَا الصَّخْرَةَ أَمَامَ أَعْيُنِهِمْ أَنْ تُعْطِيَ مَاءَهَا، فَتُخْرِجُ لَهُمْ مَاءً مِنَ الصَّخْرَةِ وَتَسْقِي الْجَمَاعَةَ وَمَوَاشِيَهُمْ».</a:t>
            </a:r>
            <a:endParaRPr lang="en-US" sz="28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057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76550" y="2508451"/>
            <a:ext cx="5586779" cy="121193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هولاء خافوا الله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8603673" y="2826328"/>
            <a:ext cx="3208712" cy="32087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4000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كيرنيليوس</a:t>
            </a:r>
            <a:br>
              <a:rPr lang="ar-EG" sz="4000" dirty="0">
                <a:latin typeface="Air Strip Arabic" panose="02000500000000000000" pitchFamily="2" charset="-78"/>
                <a:cs typeface="Air Strip Arabic" panose="02000500000000000000" pitchFamily="2" charset="-78"/>
              </a:rPr>
            </a:br>
            <a:r>
              <a:rPr lang="ar-EG" sz="6000" dirty="0">
                <a:latin typeface="(A) Arslan Wessam A" panose="03020402040406030203" pitchFamily="66" charset="-78"/>
                <a:cs typeface="(A) Arslan Wessam A" panose="03020402040406030203" pitchFamily="66" charset="-78"/>
              </a:rPr>
              <a:t>أع 2:10</a:t>
            </a:r>
            <a:endParaRPr lang="en-US" sz="7200" dirty="0">
              <a:latin typeface="(A) Arslan Wessam A" panose="03020402040406030203" pitchFamily="66" charset="-78"/>
              <a:cs typeface="(A) Arslan Wessam A" panose="03020402040406030203" pitchFamily="66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2508451"/>
            <a:ext cx="808232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EG" sz="6600" b="1" dirty="0"/>
              <a:t>وَهُوَ تَقِيٌّ وَخَائِفُ اللهِ مَعَ جَمِيعِ بَيْتِهِ،</a:t>
            </a:r>
          </a:p>
          <a:p>
            <a:pPr algn="r" rtl="1"/>
            <a:r>
              <a:rPr lang="ar-EG" sz="6600" b="1" dirty="0"/>
              <a:t> يَصْنَعُ حَسَنَاتٍ كَثِيرَةً لِلشَّعْبِ، </a:t>
            </a:r>
          </a:p>
          <a:p>
            <a:pPr algn="r" rtl="1"/>
            <a:r>
              <a:rPr lang="ar-EG" sz="6600" b="1" dirty="0"/>
              <a:t>وَيُصَلِّي إِلَى اللهِ فِي كُلِّ حِينٍ.</a:t>
            </a:r>
            <a:endParaRPr lang="ar-EG" sz="21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1816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مجموعات</a:t>
            </a:r>
            <a:endParaRPr lang="en-US" dirty="0">
              <a:latin typeface="Air Strip Arabic" panose="02000500000000000000" pitchFamily="2" charset="-78"/>
              <a:cs typeface="Air Strip Arabic" panose="02000500000000000000" pitchFamily="2" charset="-78"/>
            </a:endParaRPr>
          </a:p>
        </p:txBody>
      </p:sp>
      <p:sp>
        <p:nvSpPr>
          <p:cNvPr id="4" name="Oval 3"/>
          <p:cNvSpPr/>
          <p:nvPr/>
        </p:nvSpPr>
        <p:spPr>
          <a:xfrm>
            <a:off x="9172575" y="2971800"/>
            <a:ext cx="2905125" cy="27527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مجموعة 1</a:t>
            </a:r>
          </a:p>
          <a:p>
            <a:pPr algn="ctr"/>
            <a:r>
              <a:rPr lang="ar-EG" sz="4400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بركات المخافة</a:t>
            </a:r>
          </a:p>
          <a:p>
            <a:pPr algn="ctr"/>
            <a:endParaRPr lang="en-US" dirty="0">
              <a:latin typeface="Air Strip Arabic" panose="02000500000000000000" pitchFamily="2" charset="-78"/>
              <a:cs typeface="Air Strip Arabic" panose="02000500000000000000" pitchFamily="2" charset="-78"/>
            </a:endParaRPr>
          </a:p>
        </p:txBody>
      </p:sp>
      <p:sp>
        <p:nvSpPr>
          <p:cNvPr id="7" name="Oval 6"/>
          <p:cNvSpPr/>
          <p:nvPr/>
        </p:nvSpPr>
        <p:spPr>
          <a:xfrm>
            <a:off x="6172200" y="2971800"/>
            <a:ext cx="2905125" cy="2752725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2000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مجموعة2</a:t>
            </a:r>
          </a:p>
          <a:p>
            <a:pPr algn="ctr"/>
            <a:r>
              <a:rPr lang="ar-EG" sz="3200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اشياء تجعلنى فى مخافة الله</a:t>
            </a:r>
            <a:endParaRPr lang="en-US" sz="3200" dirty="0">
              <a:latin typeface="Air Strip Arabic" panose="02000500000000000000" pitchFamily="2" charset="-78"/>
              <a:cs typeface="Air Strip Arabic" panose="02000500000000000000" pitchFamily="2" charset="-78"/>
            </a:endParaRPr>
          </a:p>
        </p:txBody>
      </p:sp>
      <p:sp>
        <p:nvSpPr>
          <p:cNvPr id="8" name="Oval 7"/>
          <p:cNvSpPr/>
          <p:nvPr/>
        </p:nvSpPr>
        <p:spPr>
          <a:xfrm>
            <a:off x="3133725" y="2971800"/>
            <a:ext cx="2905125" cy="275272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مجموعة 3</a:t>
            </a:r>
          </a:p>
          <a:p>
            <a:pPr algn="ctr"/>
            <a:r>
              <a:rPr lang="ar-EG" sz="3600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توابع عدم المخافة</a:t>
            </a:r>
            <a:endParaRPr lang="en-US" sz="3600" dirty="0">
              <a:latin typeface="Air Strip Arabic" panose="02000500000000000000" pitchFamily="2" charset="-78"/>
              <a:cs typeface="Air Strip Arabic" panose="02000500000000000000" pitchFamily="2" charset="-78"/>
            </a:endParaRPr>
          </a:p>
        </p:txBody>
      </p:sp>
      <p:sp>
        <p:nvSpPr>
          <p:cNvPr id="9" name="Oval 8"/>
          <p:cNvSpPr/>
          <p:nvPr/>
        </p:nvSpPr>
        <p:spPr>
          <a:xfrm>
            <a:off x="133350" y="2971800"/>
            <a:ext cx="2905125" cy="275272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مجموعة 4</a:t>
            </a:r>
          </a:p>
          <a:p>
            <a:pPr algn="ctr"/>
            <a:r>
              <a:rPr lang="ar-EG" sz="3200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ازاى نعلم أولادنا مخافة الرب</a:t>
            </a:r>
          </a:p>
        </p:txBody>
      </p:sp>
    </p:spTree>
    <p:extLst>
      <p:ext uri="{BB962C8B-B14F-4D97-AF65-F5344CB8AC3E}">
        <p14:creationId xmlns:p14="http://schemas.microsoft.com/office/powerpoint/2010/main" val="2938541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الكتالوج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55060" y="2420620"/>
            <a:ext cx="3122613" cy="995911"/>
          </a:xfrm>
        </p:spPr>
        <p:txBody>
          <a:bodyPr>
            <a:normAutofit lnSpcReduction="10000"/>
          </a:bodyPr>
          <a:lstStyle/>
          <a:p>
            <a:pPr marL="0" indent="0" algn="r" rtl="1">
              <a:buNone/>
            </a:pPr>
            <a:r>
              <a:rPr lang="ar-EG" sz="6000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لمن السر؟</a:t>
            </a:r>
            <a:endParaRPr lang="en-US" sz="6000" dirty="0">
              <a:latin typeface="Air Strip Arabic" panose="02000500000000000000" pitchFamily="2" charset="-78"/>
              <a:cs typeface="Air Strip Arabic" panose="02000500000000000000" pitchFamily="2" charset="-78"/>
            </a:endParaRPr>
          </a:p>
        </p:txBody>
      </p:sp>
      <p:sp>
        <p:nvSpPr>
          <p:cNvPr id="4" name="Oval 3"/>
          <p:cNvSpPr/>
          <p:nvPr/>
        </p:nvSpPr>
        <p:spPr>
          <a:xfrm>
            <a:off x="4172990" y="2793884"/>
            <a:ext cx="3724102" cy="35495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8000" dirty="0">
                <a:latin typeface="(A) Arslan Wessam A" panose="03020402040406030203" pitchFamily="66" charset="-78"/>
                <a:cs typeface="(A) Arslan Wessam A" panose="03020402040406030203" pitchFamily="66" charset="-78"/>
              </a:rPr>
              <a:t>مز 14:25</a:t>
            </a:r>
            <a:endParaRPr lang="en-US" sz="8000" dirty="0">
              <a:latin typeface="(A) Arslan Wessam A" panose="03020402040406030203" pitchFamily="66" charset="-78"/>
              <a:cs typeface="(A) Arslan Wessam A" panose="03020402040406030203" pitchFamily="66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4172990" y="2793884"/>
            <a:ext cx="3724102" cy="35495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11500" dirty="0">
                <a:latin typeface="(A) Arslan Wessam A" panose="03020402040406030203" pitchFamily="66" charset="-78"/>
                <a:cs typeface="(A) Arslan Wessam A" panose="03020402040406030203" pitchFamily="66" charset="-78"/>
              </a:rPr>
              <a:t>لخائفيه</a:t>
            </a:r>
            <a:endParaRPr lang="en-US" sz="11500" dirty="0">
              <a:latin typeface="(A) Arslan Wessam A" panose="03020402040406030203" pitchFamily="66" charset="-78"/>
              <a:cs typeface="(A) Arslan Wessam A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20621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483033" y="2603500"/>
            <a:ext cx="2630978" cy="61352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الكتالوج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695" y="2603500"/>
            <a:ext cx="11712632" cy="3416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EG" sz="3200" b="1" dirty="0"/>
              <a:t>يَا ابْنِي، احْفَظْ كَلاَمِي وَاذْخَرْ وَصَايَايَ عِنْدَكَ. احْفَظْ وَصَايَايَ فَتَحْيَا، وَشَرِيعَتِي كَحَدَقَةِ عَيْنِكَ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257695" y="3067396"/>
            <a:ext cx="6960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EG" dirty="0"/>
              <a:t>أم 1:7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57695" y="3637234"/>
            <a:ext cx="11496501" cy="28283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8000" b="1" dirty="0"/>
              <a:t>لأَنَّهَا طَرَحَتْ كَثِيرِينَ جَرْحَى، وَكُلُّ قَتْلاَهَا أَقْوِيَاءُ.</a:t>
            </a:r>
            <a:endParaRPr lang="en-US" sz="8000" dirty="0"/>
          </a:p>
        </p:txBody>
      </p:sp>
      <p:sp>
        <p:nvSpPr>
          <p:cNvPr id="6" name="TextBox 5"/>
          <p:cNvSpPr txBox="1"/>
          <p:nvPr/>
        </p:nvSpPr>
        <p:spPr>
          <a:xfrm>
            <a:off x="330689" y="6096292"/>
            <a:ext cx="824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EG" dirty="0"/>
              <a:t>أم 26:7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59684" y="3645782"/>
            <a:ext cx="11496501" cy="28283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7200" b="1" dirty="0"/>
              <a:t>أَيَأْخُذُ إِنْسَانٌ نَارًا فِي حِضْنِهِ وَلاَ تَحْتَرِقُ ثِيَابُهُ؟</a:t>
            </a:r>
            <a:endParaRPr lang="en-US" sz="59500" dirty="0"/>
          </a:p>
        </p:txBody>
      </p:sp>
      <p:sp>
        <p:nvSpPr>
          <p:cNvPr id="9" name="TextBox 8"/>
          <p:cNvSpPr txBox="1"/>
          <p:nvPr/>
        </p:nvSpPr>
        <p:spPr>
          <a:xfrm>
            <a:off x="408879" y="6029764"/>
            <a:ext cx="824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EG" dirty="0"/>
              <a:t>أم 27:6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045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 animBg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95475" y="2854075"/>
            <a:ext cx="3972791" cy="12892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الكتالوج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1" y="2854076"/>
            <a:ext cx="11220450" cy="3416300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EG" sz="8000" b="1" dirty="0"/>
              <a:t>"ثَوَابُ التَّوَاضُعِ وَمَخَافَةِ الرَّبِّ هُوَ غِنًى وَكَرَامَةٌ وَحَيَاةٌ"</a:t>
            </a:r>
            <a:r>
              <a:rPr lang="ar-EG" sz="2000" b="1" dirty="0"/>
              <a:t> </a:t>
            </a:r>
            <a:r>
              <a:rPr lang="ar-EG" b="1" dirty="0"/>
              <a:t>سفر الأمثال 22: 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967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57276" y="2794691"/>
            <a:ext cx="3989936" cy="127248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الكتالوج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794692"/>
            <a:ext cx="11039475" cy="3416300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ar-EG" sz="8000" b="1" dirty="0"/>
              <a:t>وَقَالَ لِلإِنْسَانِ: هُوَذَا مَخَافَةُ الرَّبِّ هِيَ الْحِكْمَةُ، وَالْحَيَدَانُ عَنِ الشَّرِّ هُوَ الْفَهْمُ</a:t>
            </a:r>
            <a:endParaRPr lang="en-US" sz="8000" dirty="0"/>
          </a:p>
        </p:txBody>
      </p:sp>
      <p:sp>
        <p:nvSpPr>
          <p:cNvPr id="5" name="TextBox 4"/>
          <p:cNvSpPr txBox="1"/>
          <p:nvPr/>
        </p:nvSpPr>
        <p:spPr>
          <a:xfrm>
            <a:off x="7372350" y="6010937"/>
            <a:ext cx="13051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EG" sz="2000" dirty="0"/>
              <a:t>ايوب 28:28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559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7176" y="2603500"/>
            <a:ext cx="2457449" cy="1212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953125" y="3922568"/>
            <a:ext cx="5695949" cy="110559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الكتالوج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3500"/>
            <a:ext cx="11191875" cy="3416300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EG" sz="8000" b="1" dirty="0"/>
              <a:t>كَمَا يَتَرَأَفُ الأَبُ عَلَى الْبَنِينَ يَتَرَأَفُ الرَّبُّ عَلَى خَائِفِيهِ</a:t>
            </a:r>
            <a:r>
              <a:rPr lang="ar-EG" b="1" dirty="0"/>
              <a:t>.</a:t>
            </a:r>
            <a:r>
              <a:rPr lang="ar-EG" dirty="0"/>
              <a:t>(مز103: 13)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695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28800" y="2389909"/>
            <a:ext cx="5236152" cy="160106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الكتالوج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1940" y="2599955"/>
            <a:ext cx="10981113" cy="3689235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EG" sz="9600" b="1" dirty="0">
                <a:solidFill>
                  <a:srgbClr val="FF0000"/>
                </a:solidFill>
              </a:rPr>
              <a:t>بَدْءُ الْحِكْمَةِ </a:t>
            </a:r>
            <a:r>
              <a:rPr lang="ar-EG" sz="9600" b="1" dirty="0"/>
              <a:t>مَخَافَةُ الرَّبِّ، وَمَعْرِفَةُ الْقُدُّوسِ فَهْمٌ</a:t>
            </a:r>
          </a:p>
          <a:p>
            <a:pPr marL="0" indent="0" algn="r" rtl="1">
              <a:buNone/>
            </a:pPr>
            <a:endParaRPr lang="en-US" sz="9600" dirty="0"/>
          </a:p>
        </p:txBody>
      </p:sp>
      <p:sp>
        <p:nvSpPr>
          <p:cNvPr id="5" name="TextBox 4"/>
          <p:cNvSpPr txBox="1"/>
          <p:nvPr/>
        </p:nvSpPr>
        <p:spPr>
          <a:xfrm>
            <a:off x="2466975" y="5029200"/>
            <a:ext cx="10374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EG" sz="2400" dirty="0"/>
              <a:t>ام 10:9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82708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29200" y="4953000"/>
            <a:ext cx="6449209" cy="1409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الكتالوج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150" y="2519334"/>
            <a:ext cx="11130857" cy="3938616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EG" sz="8000" b="1" dirty="0"/>
              <a:t>لأَنَّ عَيْنَيِ الرَّبِّ تَجُولاَنِ فِي كُلِّ الأَرْضِ لِيَتَشَدَّدَ مَعَ الَّذِينَ</a:t>
            </a:r>
          </a:p>
          <a:p>
            <a:pPr marL="0" indent="0" algn="r" rtl="1">
              <a:buNone/>
            </a:pPr>
            <a:r>
              <a:rPr lang="ar-EG" sz="8000" b="1" dirty="0"/>
              <a:t> قُلُوبُهُمْ كَامِلَةٌ نَحْوَهُ</a:t>
            </a:r>
            <a:endParaRPr lang="en-US" sz="59500" dirty="0"/>
          </a:p>
        </p:txBody>
      </p:sp>
      <p:sp>
        <p:nvSpPr>
          <p:cNvPr id="5" name="TextBox 4"/>
          <p:cNvSpPr txBox="1"/>
          <p:nvPr/>
        </p:nvSpPr>
        <p:spPr>
          <a:xfrm>
            <a:off x="3477946" y="5839480"/>
            <a:ext cx="14606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EG" sz="2800" dirty="0"/>
              <a:t>2أخ 9:16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283899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مخافة الله" id="{A492D65A-EDFD-4642-8503-3ED0079EABCD}" vid="{AD32BBC4-AA59-491E-BB42-5CD205BC8D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مخافة الله</Template>
  <TotalTime>0</TotalTime>
  <Words>531</Words>
  <Application>Microsoft Office PowerPoint</Application>
  <PresentationFormat>Widescreen</PresentationFormat>
  <Paragraphs>97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(A) Arslan Wessam A</vt:lpstr>
      <vt:lpstr>Century Gothic</vt:lpstr>
      <vt:lpstr>Air Strip Arabic</vt:lpstr>
      <vt:lpstr>Arial</vt:lpstr>
      <vt:lpstr>Wingdings 3</vt:lpstr>
      <vt:lpstr>Ion Boardroom</vt:lpstr>
      <vt:lpstr>الكتالوج</vt:lpstr>
      <vt:lpstr>الكتالوج</vt:lpstr>
      <vt:lpstr>الكتالوج</vt:lpstr>
      <vt:lpstr>الكتالوج</vt:lpstr>
      <vt:lpstr>الكتالوج</vt:lpstr>
      <vt:lpstr>الكتالوج</vt:lpstr>
      <vt:lpstr>الكتالوج</vt:lpstr>
      <vt:lpstr>الكتالوج</vt:lpstr>
      <vt:lpstr>الكتالوج</vt:lpstr>
      <vt:lpstr>الكتالوج</vt:lpstr>
      <vt:lpstr>الكتالوج</vt:lpstr>
      <vt:lpstr>الكتالوج</vt:lpstr>
      <vt:lpstr>الكتالوج</vt:lpstr>
      <vt:lpstr>الكتالوج</vt:lpstr>
      <vt:lpstr>الكتالوج</vt:lpstr>
      <vt:lpstr>الكتالوج</vt:lpstr>
      <vt:lpstr>هولاء خافوا الله</vt:lpstr>
      <vt:lpstr>هولاء خافوا الله</vt:lpstr>
      <vt:lpstr>هولاء خافوا الله</vt:lpstr>
      <vt:lpstr>هولاء خافوا الله</vt:lpstr>
      <vt:lpstr>مجموعات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pretty</dc:creator>
  <cp:lastModifiedBy>pretty</cp:lastModifiedBy>
  <cp:revision>1</cp:revision>
  <dcterms:created xsi:type="dcterms:W3CDTF">2026-08-13T15:10:13Z</dcterms:created>
  <dcterms:modified xsi:type="dcterms:W3CDTF">2026-08-13T15:10:31Z</dcterms:modified>
</cp:coreProperties>
</file>